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17"/>
  </p:notesMasterIdLst>
  <p:sldIdLst>
    <p:sldId id="256" r:id="rId3"/>
    <p:sldId id="257" r:id="rId4"/>
    <p:sldId id="258" r:id="rId5"/>
    <p:sldId id="281" r:id="rId6"/>
    <p:sldId id="282" r:id="rId7"/>
    <p:sldId id="293" r:id="rId8"/>
    <p:sldId id="259" r:id="rId9"/>
    <p:sldId id="260" r:id="rId10"/>
    <p:sldId id="264" r:id="rId11"/>
    <p:sldId id="285" r:id="rId12"/>
    <p:sldId id="291" r:id="rId13"/>
    <p:sldId id="289" r:id="rId14"/>
    <p:sldId id="294" r:id="rId15"/>
    <p:sldId id="277" r:id="rId16"/>
  </p:sldIdLst>
  <p:sldSz cx="12192000" cy="6858000"/>
  <p:notesSz cx="6858000" cy="9144000"/>
  <p:embeddedFontLst>
    <p:embeddedFont>
      <p:font typeface="ADLaM Display" panose="02010000000000000000" pitchFamily="2" charset="0"/>
      <p:regular r:id="rId18"/>
    </p:embeddedFont>
    <p:embeddedFont>
      <p:font typeface="Footlight MT Light" panose="0204060206030A020304" pitchFamily="18" charset="0"/>
      <p:regular r:id="rId19"/>
    </p:embeddedFont>
    <p:embeddedFont>
      <p:font typeface="Gill Sans"/>
      <p:regular r:id="rId20"/>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NUL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E6C7993D-C7BC-E249-D64F-2A907A224EC9}"/>
            </a:ext>
          </a:extLst>
        </p:cNvPr>
        <p:cNvGrpSpPr/>
        <p:nvPr/>
      </p:nvGrpSpPr>
      <p:grpSpPr>
        <a:xfrm>
          <a:off x="0" y="0"/>
          <a:ext cx="0" cy="0"/>
          <a:chOff x="0" y="0"/>
          <a:chExt cx="0" cy="0"/>
        </a:xfrm>
      </p:grpSpPr>
      <p:sp>
        <p:nvSpPr>
          <p:cNvPr id="142" name="Google Shape;142;p9:notes">
            <a:extLst>
              <a:ext uri="{FF2B5EF4-FFF2-40B4-BE49-F238E27FC236}">
                <a16:creationId xmlns:a16="http://schemas.microsoft.com/office/drawing/2014/main" id="{ABD2B14B-B108-58EE-7324-5964B92A1F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9:notes">
            <a:extLst>
              <a:ext uri="{FF2B5EF4-FFF2-40B4-BE49-F238E27FC236}">
                <a16:creationId xmlns:a16="http://schemas.microsoft.com/office/drawing/2014/main" id="{35A446A4-58CD-572C-D87C-5D4D07FA17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161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83CC366F-0881-AD7B-EB41-6CD93FACD0AF}"/>
            </a:ext>
          </a:extLst>
        </p:cNvPr>
        <p:cNvGrpSpPr/>
        <p:nvPr/>
      </p:nvGrpSpPr>
      <p:grpSpPr>
        <a:xfrm>
          <a:off x="0" y="0"/>
          <a:ext cx="0" cy="0"/>
          <a:chOff x="0" y="0"/>
          <a:chExt cx="0" cy="0"/>
        </a:xfrm>
      </p:grpSpPr>
      <p:sp>
        <p:nvSpPr>
          <p:cNvPr id="142" name="Google Shape;142;p9:notes">
            <a:extLst>
              <a:ext uri="{FF2B5EF4-FFF2-40B4-BE49-F238E27FC236}">
                <a16:creationId xmlns:a16="http://schemas.microsoft.com/office/drawing/2014/main" id="{5DA4E2DB-EB4C-1E76-CC5B-EE20F145E2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9:notes">
            <a:extLst>
              <a:ext uri="{FF2B5EF4-FFF2-40B4-BE49-F238E27FC236}">
                <a16:creationId xmlns:a16="http://schemas.microsoft.com/office/drawing/2014/main" id="{E8BDDC1E-8AAC-04C7-557B-6AB103C8EF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05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0B09EA7F-B900-B8B3-E710-5233F8674EA9}"/>
            </a:ext>
          </a:extLst>
        </p:cNvPr>
        <p:cNvGrpSpPr/>
        <p:nvPr/>
      </p:nvGrpSpPr>
      <p:grpSpPr>
        <a:xfrm>
          <a:off x="0" y="0"/>
          <a:ext cx="0" cy="0"/>
          <a:chOff x="0" y="0"/>
          <a:chExt cx="0" cy="0"/>
        </a:xfrm>
      </p:grpSpPr>
      <p:sp>
        <p:nvSpPr>
          <p:cNvPr id="142" name="Google Shape;142;p9:notes">
            <a:extLst>
              <a:ext uri="{FF2B5EF4-FFF2-40B4-BE49-F238E27FC236}">
                <a16:creationId xmlns:a16="http://schemas.microsoft.com/office/drawing/2014/main" id="{92A1ECF6-B550-6F9B-3885-173CBFB88F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9:notes">
            <a:extLst>
              <a:ext uri="{FF2B5EF4-FFF2-40B4-BE49-F238E27FC236}">
                <a16:creationId xmlns:a16="http://schemas.microsoft.com/office/drawing/2014/main" id="{578DF61C-A2AE-441D-241E-312B30E498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857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AEBE49E-94C7-98E9-617E-EF21DB255AD3}"/>
            </a:ext>
          </a:extLst>
        </p:cNvPr>
        <p:cNvGrpSpPr/>
        <p:nvPr/>
      </p:nvGrpSpPr>
      <p:grpSpPr>
        <a:xfrm>
          <a:off x="0" y="0"/>
          <a:ext cx="0" cy="0"/>
          <a:chOff x="0" y="0"/>
          <a:chExt cx="0" cy="0"/>
        </a:xfrm>
      </p:grpSpPr>
      <p:sp>
        <p:nvSpPr>
          <p:cNvPr id="142" name="Google Shape;142;p9:notes">
            <a:extLst>
              <a:ext uri="{FF2B5EF4-FFF2-40B4-BE49-F238E27FC236}">
                <a16:creationId xmlns:a16="http://schemas.microsoft.com/office/drawing/2014/main" id="{DD4383F0-A18A-808D-546C-73764AEC0B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9:notes">
            <a:extLst>
              <a:ext uri="{FF2B5EF4-FFF2-40B4-BE49-F238E27FC236}">
                <a16:creationId xmlns:a16="http://schemas.microsoft.com/office/drawing/2014/main" id="{75EC3F00-7186-F2E8-F775-D49B157B83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6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76F2EBA7-BA11-0D5A-D298-E053C1161286}"/>
            </a:ext>
          </a:extLst>
        </p:cNvPr>
        <p:cNvGrpSpPr/>
        <p:nvPr/>
      </p:nvGrpSpPr>
      <p:grpSpPr>
        <a:xfrm>
          <a:off x="0" y="0"/>
          <a:ext cx="0" cy="0"/>
          <a:chOff x="0" y="0"/>
          <a:chExt cx="0" cy="0"/>
        </a:xfrm>
      </p:grpSpPr>
      <p:sp>
        <p:nvSpPr>
          <p:cNvPr id="107" name="Google Shape;107;p3:notes">
            <a:extLst>
              <a:ext uri="{FF2B5EF4-FFF2-40B4-BE49-F238E27FC236}">
                <a16:creationId xmlns:a16="http://schemas.microsoft.com/office/drawing/2014/main" id="{9806A1EE-BCD5-D72B-78C1-E28E84EC60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a:extLst>
              <a:ext uri="{FF2B5EF4-FFF2-40B4-BE49-F238E27FC236}">
                <a16:creationId xmlns:a16="http://schemas.microsoft.com/office/drawing/2014/main" id="{7637FD20-8633-DD60-EC7E-5E79884369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81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2152AF2F-766D-B9D9-A0F9-ECAD27444CF3}"/>
            </a:ext>
          </a:extLst>
        </p:cNvPr>
        <p:cNvGrpSpPr/>
        <p:nvPr/>
      </p:nvGrpSpPr>
      <p:grpSpPr>
        <a:xfrm>
          <a:off x="0" y="0"/>
          <a:ext cx="0" cy="0"/>
          <a:chOff x="0" y="0"/>
          <a:chExt cx="0" cy="0"/>
        </a:xfrm>
      </p:grpSpPr>
      <p:sp>
        <p:nvSpPr>
          <p:cNvPr id="107" name="Google Shape;107;p3:notes">
            <a:extLst>
              <a:ext uri="{FF2B5EF4-FFF2-40B4-BE49-F238E27FC236}">
                <a16:creationId xmlns:a16="http://schemas.microsoft.com/office/drawing/2014/main" id="{0AA0F0F7-4633-A390-45B3-EA77D09969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a:extLst>
              <a:ext uri="{FF2B5EF4-FFF2-40B4-BE49-F238E27FC236}">
                <a16:creationId xmlns:a16="http://schemas.microsoft.com/office/drawing/2014/main" id="{618A04DA-80EF-D502-42DA-14AA718AA6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97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2A704F4F-AE76-F878-FBD4-C8526B1C1E40}"/>
            </a:ext>
          </a:extLst>
        </p:cNvPr>
        <p:cNvGrpSpPr/>
        <p:nvPr/>
      </p:nvGrpSpPr>
      <p:grpSpPr>
        <a:xfrm>
          <a:off x="0" y="0"/>
          <a:ext cx="0" cy="0"/>
          <a:chOff x="0" y="0"/>
          <a:chExt cx="0" cy="0"/>
        </a:xfrm>
      </p:grpSpPr>
      <p:sp>
        <p:nvSpPr>
          <p:cNvPr id="107" name="Google Shape;107;p3:notes">
            <a:extLst>
              <a:ext uri="{FF2B5EF4-FFF2-40B4-BE49-F238E27FC236}">
                <a16:creationId xmlns:a16="http://schemas.microsoft.com/office/drawing/2014/main" id="{A560EA05-767D-9294-50A9-DC1AB222A2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a:extLst>
              <a:ext uri="{FF2B5EF4-FFF2-40B4-BE49-F238E27FC236}">
                <a16:creationId xmlns:a16="http://schemas.microsoft.com/office/drawing/2014/main" id="{14E6AD61-4F0D-1472-F337-CB9ED59FB9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357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4" name="Google Shape;14;p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5" name="Google Shape;85;p1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1" name="Google Shape;91;p1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6" name="Google Shape;26;p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32" name="Google Shape;32;p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38" name="Google Shape;38;p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4" name="Google Shape;44;p7"/>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5" name="Google Shape;45;p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0" name="Google Shape;50;p8"/>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1" name="Google Shape;51;p8"/>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2" name="Google Shape;52;p8"/>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3" name="Google Shape;53;p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1"/>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70" name="Google Shape;70;p11"/>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1" name="Google Shape;71;p1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8" name="Google Shape;8;p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9" name="Google Shape;9;p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0" name="Google Shape;10;p1"/>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0" name="Google Shape;20;p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1" name="Google Shape;21;p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2" name="Google Shape;22;p3"/>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pixabay.com/en/sand-text-beach-holiday-end-28340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7"/>
        <p:cNvGrpSpPr/>
        <p:nvPr/>
      </p:nvGrpSpPr>
      <p:grpSpPr>
        <a:xfrm>
          <a:off x="0" y="0"/>
          <a:ext cx="0" cy="0"/>
          <a:chOff x="0" y="0"/>
          <a:chExt cx="0" cy="0"/>
        </a:xfrm>
      </p:grpSpPr>
      <p:sp>
        <p:nvSpPr>
          <p:cNvPr id="98" name="Google Shape;98;p15"/>
          <p:cNvSpPr/>
          <p:nvPr/>
        </p:nvSpPr>
        <p:spPr>
          <a:xfrm>
            <a:off x="6096000" y="0"/>
            <a:ext cx="6096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99" name="Google Shape;99;p15"/>
          <p:cNvSpPr txBox="1">
            <a:spLocks noGrp="1"/>
          </p:cNvSpPr>
          <p:nvPr>
            <p:ph type="ctrTitle"/>
          </p:nvPr>
        </p:nvSpPr>
        <p:spPr>
          <a:xfrm>
            <a:off x="1600200" y="2363323"/>
            <a:ext cx="8991600" cy="1692771"/>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4800"/>
              <a:buFont typeface="Gill Sans"/>
              <a:buNone/>
            </a:pPr>
            <a:r>
              <a:rPr lang="en-US" sz="4800"/>
              <a:t>WEB DESIGN</a:t>
            </a:r>
            <a:endParaRPr/>
          </a:p>
        </p:txBody>
      </p:sp>
      <p:sp>
        <p:nvSpPr>
          <p:cNvPr id="100" name="Google Shape;100;p15"/>
          <p:cNvSpPr txBox="1">
            <a:spLocks noGrp="1"/>
          </p:cNvSpPr>
          <p:nvPr>
            <p:ph type="subTitle" idx="1"/>
          </p:nvPr>
        </p:nvSpPr>
        <p:spPr>
          <a:xfrm>
            <a:off x="6851363" y="5388428"/>
            <a:ext cx="5177351" cy="13716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2400"/>
              <a:buNone/>
            </a:pPr>
            <a:r>
              <a:rPr lang="en-US" sz="2400" dirty="0">
                <a:solidFill>
                  <a:schemeClr val="dk1"/>
                </a:solidFill>
              </a:rPr>
              <a:t>Chapter Five</a:t>
            </a:r>
          </a:p>
          <a:p>
            <a:pPr marL="0" lvl="0" indent="0" algn="r" rtl="0">
              <a:lnSpc>
                <a:spcPct val="90000"/>
              </a:lnSpc>
              <a:spcBef>
                <a:spcPts val="0"/>
              </a:spcBef>
              <a:spcAft>
                <a:spcPts val="0"/>
              </a:spcAft>
              <a:buSzPts val="2400"/>
              <a:buNone/>
            </a:pPr>
            <a:r>
              <a:rPr lang="en-US" sz="2400" dirty="0">
                <a:solidFill>
                  <a:schemeClr val="dk1"/>
                </a:solidFill>
              </a:rPr>
              <a:t>Designing Effective Navigation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53FAC73F-C456-46CC-010A-20A5EC580B87}"/>
            </a:ext>
          </a:extLst>
        </p:cNvPr>
        <p:cNvGrpSpPr/>
        <p:nvPr/>
      </p:nvGrpSpPr>
      <p:grpSpPr>
        <a:xfrm>
          <a:off x="0" y="0"/>
          <a:ext cx="0" cy="0"/>
          <a:chOff x="0" y="0"/>
          <a:chExt cx="0" cy="0"/>
        </a:xfrm>
      </p:grpSpPr>
      <p:sp>
        <p:nvSpPr>
          <p:cNvPr id="145" name="Google Shape;145;p23">
            <a:extLst>
              <a:ext uri="{FF2B5EF4-FFF2-40B4-BE49-F238E27FC236}">
                <a16:creationId xmlns:a16="http://schemas.microsoft.com/office/drawing/2014/main" id="{ADB0C828-910D-0F65-67CA-88CAABDDF983}"/>
              </a:ext>
            </a:extLst>
          </p:cNvPr>
          <p:cNvSpPr txBox="1">
            <a:spLocks noGrp="1"/>
          </p:cNvSpPr>
          <p:nvPr>
            <p:ph type="title"/>
          </p:nvPr>
        </p:nvSpPr>
        <p:spPr>
          <a:xfrm>
            <a:off x="2231136" y="523613"/>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4000" dirty="0"/>
              <a:t>ENCOURAGING EXPLORATION</a:t>
            </a:r>
            <a:endParaRPr sz="4000" dirty="0"/>
          </a:p>
        </p:txBody>
      </p:sp>
      <p:sp>
        <p:nvSpPr>
          <p:cNvPr id="146" name="Google Shape;146;p23">
            <a:extLst>
              <a:ext uri="{FF2B5EF4-FFF2-40B4-BE49-F238E27FC236}">
                <a16:creationId xmlns:a16="http://schemas.microsoft.com/office/drawing/2014/main" id="{B94482F5-7738-A451-BB51-A77EA008882D}"/>
              </a:ext>
            </a:extLst>
          </p:cNvPr>
          <p:cNvSpPr txBox="1">
            <a:spLocks noGrp="1"/>
          </p:cNvSpPr>
          <p:nvPr>
            <p:ph type="body" idx="1"/>
          </p:nvPr>
        </p:nvSpPr>
        <p:spPr>
          <a:xfrm>
            <a:off x="2231136" y="2087711"/>
            <a:ext cx="7729728" cy="3101983"/>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0"/>
              </a:spcBef>
              <a:spcAft>
                <a:spcPts val="0"/>
              </a:spcAft>
              <a:buSzPts val="1800"/>
              <a:buNone/>
            </a:pPr>
            <a:r>
              <a:rPr lang="en-US" sz="3800" dirty="0"/>
              <a:t>It’s essential to make it easier for people to find what they want, with clear navigation. But you should also inspire them to dig deeper, and try to explore the potential of your site. Sometimes, you can make this a playful feature of the navigation.</a:t>
            </a:r>
            <a:endParaRPr sz="3800" dirty="0"/>
          </a:p>
        </p:txBody>
      </p:sp>
    </p:spTree>
    <p:extLst>
      <p:ext uri="{BB962C8B-B14F-4D97-AF65-F5344CB8AC3E}">
        <p14:creationId xmlns:p14="http://schemas.microsoft.com/office/powerpoint/2010/main" val="3062747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DD817C53-0554-0CB4-1480-F904CBF34C58}"/>
            </a:ext>
          </a:extLst>
        </p:cNvPr>
        <p:cNvGrpSpPr/>
        <p:nvPr/>
      </p:nvGrpSpPr>
      <p:grpSpPr>
        <a:xfrm>
          <a:off x="0" y="0"/>
          <a:ext cx="0" cy="0"/>
          <a:chOff x="0" y="0"/>
          <a:chExt cx="0" cy="0"/>
        </a:xfrm>
      </p:grpSpPr>
      <p:sp>
        <p:nvSpPr>
          <p:cNvPr id="145" name="Google Shape;145;p23">
            <a:extLst>
              <a:ext uri="{FF2B5EF4-FFF2-40B4-BE49-F238E27FC236}">
                <a16:creationId xmlns:a16="http://schemas.microsoft.com/office/drawing/2014/main" id="{3915915C-679D-0D68-41E4-6C34F7D78EA9}"/>
              </a:ext>
            </a:extLst>
          </p:cNvPr>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4000" dirty="0"/>
              <a:t>ADDING A SEARCH ENGINE</a:t>
            </a:r>
            <a:endParaRPr sz="4000" dirty="0"/>
          </a:p>
        </p:txBody>
      </p:sp>
      <p:sp>
        <p:nvSpPr>
          <p:cNvPr id="146" name="Google Shape;146;p23">
            <a:extLst>
              <a:ext uri="{FF2B5EF4-FFF2-40B4-BE49-F238E27FC236}">
                <a16:creationId xmlns:a16="http://schemas.microsoft.com/office/drawing/2014/main" id="{25F8A83E-BE1F-6D8B-D434-B5C6D8A55CA8}"/>
              </a:ext>
            </a:extLst>
          </p:cNvPr>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r>
              <a:rPr lang="en-US" sz="3800" dirty="0"/>
              <a:t>A search engine is an essential navigation feature. People don’t want to waste time navigating through your site. You can add a Google search engine to any website.</a:t>
            </a:r>
            <a:endParaRPr sz="3800" dirty="0"/>
          </a:p>
        </p:txBody>
      </p:sp>
    </p:spTree>
    <p:extLst>
      <p:ext uri="{BB962C8B-B14F-4D97-AF65-F5344CB8AC3E}">
        <p14:creationId xmlns:p14="http://schemas.microsoft.com/office/powerpoint/2010/main" val="3472600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EA5D20E3-65BB-3413-42DC-1C5010C37333}"/>
            </a:ext>
          </a:extLst>
        </p:cNvPr>
        <p:cNvGrpSpPr/>
        <p:nvPr/>
      </p:nvGrpSpPr>
      <p:grpSpPr>
        <a:xfrm>
          <a:off x="0" y="0"/>
          <a:ext cx="0" cy="0"/>
          <a:chOff x="0" y="0"/>
          <a:chExt cx="0" cy="0"/>
        </a:xfrm>
      </p:grpSpPr>
      <p:sp>
        <p:nvSpPr>
          <p:cNvPr id="145" name="Google Shape;145;p23">
            <a:extLst>
              <a:ext uri="{FF2B5EF4-FFF2-40B4-BE49-F238E27FC236}">
                <a16:creationId xmlns:a16="http://schemas.microsoft.com/office/drawing/2014/main" id="{EFE8E91A-EDFE-CF36-D05E-D9DE8B8F2DC0}"/>
              </a:ext>
            </a:extLst>
          </p:cNvPr>
          <p:cNvSpPr txBox="1">
            <a:spLocks noGrp="1"/>
          </p:cNvSpPr>
          <p:nvPr>
            <p:ph type="title"/>
          </p:nvPr>
        </p:nvSpPr>
        <p:spPr>
          <a:xfrm>
            <a:off x="2231136" y="523613"/>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4000" b="1" dirty="0">
                <a:latin typeface="ADLaM Display" panose="020F0502020204030204" pitchFamily="2" charset="0"/>
                <a:ea typeface="ADLaM Display" panose="020F0502020204030204" pitchFamily="2" charset="0"/>
                <a:cs typeface="ADLaM Display" panose="020F0502020204030204" pitchFamily="2" charset="0"/>
              </a:rPr>
              <a:t>ASSIGNMENT </a:t>
            </a:r>
            <a:endParaRPr sz="4000" b="1" dirty="0">
              <a:latin typeface="ADLaM Display" panose="020F0502020204030204" pitchFamily="2" charset="0"/>
              <a:ea typeface="ADLaM Display" panose="020F0502020204030204" pitchFamily="2" charset="0"/>
              <a:cs typeface="ADLaM Display" panose="020F0502020204030204" pitchFamily="2" charset="0"/>
            </a:endParaRPr>
          </a:p>
        </p:txBody>
      </p:sp>
      <p:sp>
        <p:nvSpPr>
          <p:cNvPr id="146" name="Google Shape;146;p23">
            <a:extLst>
              <a:ext uri="{FF2B5EF4-FFF2-40B4-BE49-F238E27FC236}">
                <a16:creationId xmlns:a16="http://schemas.microsoft.com/office/drawing/2014/main" id="{B05891F3-16FA-14A2-3C1D-B44EBC8950E7}"/>
              </a:ext>
            </a:extLst>
          </p:cNvPr>
          <p:cNvSpPr txBox="1">
            <a:spLocks noGrp="1"/>
          </p:cNvSpPr>
          <p:nvPr>
            <p:ph type="body" idx="1"/>
          </p:nvPr>
        </p:nvSpPr>
        <p:spPr>
          <a:xfrm>
            <a:off x="2231136" y="2104643"/>
            <a:ext cx="7729728" cy="310198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r>
              <a:rPr lang="en-US" sz="3800" dirty="0"/>
              <a:t>Using </a:t>
            </a:r>
            <a:r>
              <a:rPr lang="en-US" sz="3800" dirty="0" err="1"/>
              <a:t>canva</a:t>
            </a:r>
            <a:r>
              <a:rPr lang="en-US" sz="3800" dirty="0"/>
              <a:t>, create the home page of your website and include ONE drop down menu for your website.</a:t>
            </a:r>
          </a:p>
          <a:p>
            <a:pPr marL="0" lvl="0" indent="0" algn="ctr" rtl="0">
              <a:lnSpc>
                <a:spcPct val="100000"/>
              </a:lnSpc>
              <a:spcBef>
                <a:spcPts val="0"/>
              </a:spcBef>
              <a:spcAft>
                <a:spcPts val="0"/>
              </a:spcAft>
              <a:buSzPts val="1800"/>
              <a:buNone/>
            </a:pPr>
            <a:endParaRPr lang="en-US" sz="3800" dirty="0"/>
          </a:p>
          <a:p>
            <a:pPr marL="0" lvl="0" indent="0" algn="ctr" rtl="0">
              <a:lnSpc>
                <a:spcPct val="100000"/>
              </a:lnSpc>
              <a:spcBef>
                <a:spcPts val="0"/>
              </a:spcBef>
              <a:spcAft>
                <a:spcPts val="0"/>
              </a:spcAft>
              <a:buSzPts val="1800"/>
              <a:buNone/>
            </a:pPr>
            <a:r>
              <a:rPr lang="en-US" sz="3800" dirty="0"/>
              <a:t>Print this in color</a:t>
            </a:r>
            <a:endParaRPr sz="3800" dirty="0"/>
          </a:p>
        </p:txBody>
      </p:sp>
      <p:pic>
        <p:nvPicPr>
          <p:cNvPr id="2" name="Picture 1" descr="A person sitting at a table writing on a paper&#10;&#10;AI-generated content may be incorrect.">
            <a:extLst>
              <a:ext uri="{FF2B5EF4-FFF2-40B4-BE49-F238E27FC236}">
                <a16:creationId xmlns:a16="http://schemas.microsoft.com/office/drawing/2014/main" id="{492F16CC-F0AC-DC6C-66B6-FA0CD85B7C96}"/>
              </a:ext>
            </a:extLst>
          </p:cNvPr>
          <p:cNvPicPr>
            <a:picLocks noChangeAspect="1"/>
          </p:cNvPicPr>
          <p:nvPr/>
        </p:nvPicPr>
        <p:blipFill>
          <a:blip r:embed="rId3"/>
          <a:stretch>
            <a:fillRect/>
          </a:stretch>
        </p:blipFill>
        <p:spPr>
          <a:xfrm>
            <a:off x="610363" y="4277033"/>
            <a:ext cx="3657518" cy="2057354"/>
          </a:xfrm>
          <a:prstGeom prst="rect">
            <a:avLst/>
          </a:prstGeom>
        </p:spPr>
      </p:pic>
      <p:pic>
        <p:nvPicPr>
          <p:cNvPr id="3" name="Picture 2" descr="A person sitting at a table writing on a paper&#10;&#10;AI-generated content may be incorrect.">
            <a:extLst>
              <a:ext uri="{FF2B5EF4-FFF2-40B4-BE49-F238E27FC236}">
                <a16:creationId xmlns:a16="http://schemas.microsoft.com/office/drawing/2014/main" id="{13AF10E2-701C-011D-BAAD-CB1E129D5115}"/>
              </a:ext>
            </a:extLst>
          </p:cNvPr>
          <p:cNvPicPr>
            <a:picLocks noChangeAspect="1"/>
          </p:cNvPicPr>
          <p:nvPr/>
        </p:nvPicPr>
        <p:blipFill>
          <a:blip r:embed="rId3"/>
          <a:stretch>
            <a:fillRect/>
          </a:stretch>
        </p:blipFill>
        <p:spPr>
          <a:xfrm>
            <a:off x="8215615" y="4277033"/>
            <a:ext cx="3657518" cy="2057354"/>
          </a:xfrm>
          <a:prstGeom prst="rect">
            <a:avLst/>
          </a:prstGeom>
        </p:spPr>
      </p:pic>
    </p:spTree>
    <p:extLst>
      <p:ext uri="{BB962C8B-B14F-4D97-AF65-F5344CB8AC3E}">
        <p14:creationId xmlns:p14="http://schemas.microsoft.com/office/powerpoint/2010/main" val="2568289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E7276E42-D0E8-26DE-C48B-3E0AE39ECADB}"/>
            </a:ext>
          </a:extLst>
        </p:cNvPr>
        <p:cNvGrpSpPr/>
        <p:nvPr/>
      </p:nvGrpSpPr>
      <p:grpSpPr>
        <a:xfrm>
          <a:off x="0" y="0"/>
          <a:ext cx="0" cy="0"/>
          <a:chOff x="0" y="0"/>
          <a:chExt cx="0" cy="0"/>
        </a:xfrm>
      </p:grpSpPr>
      <p:sp>
        <p:nvSpPr>
          <p:cNvPr id="145" name="Google Shape;145;p23">
            <a:extLst>
              <a:ext uri="{FF2B5EF4-FFF2-40B4-BE49-F238E27FC236}">
                <a16:creationId xmlns:a16="http://schemas.microsoft.com/office/drawing/2014/main" id="{F16FEEC5-186B-9BF8-4E98-FBB26704569A}"/>
              </a:ext>
            </a:extLst>
          </p:cNvPr>
          <p:cNvSpPr txBox="1">
            <a:spLocks noGrp="1"/>
          </p:cNvSpPr>
          <p:nvPr>
            <p:ph type="title"/>
          </p:nvPr>
        </p:nvSpPr>
        <p:spPr>
          <a:xfrm>
            <a:off x="2130529" y="307304"/>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4000" b="1" dirty="0">
                <a:latin typeface="ADLaM Display" panose="020F0502020204030204" pitchFamily="2" charset="0"/>
                <a:ea typeface="ADLaM Display" panose="020F0502020204030204" pitchFamily="2" charset="0"/>
                <a:cs typeface="ADLaM Display" panose="020F0502020204030204" pitchFamily="2" charset="0"/>
              </a:rPr>
              <a:t>SAMPLE </a:t>
            </a:r>
            <a:endParaRPr sz="4000" b="1" dirty="0">
              <a:latin typeface="ADLaM Display" panose="020F0502020204030204" pitchFamily="2" charset="0"/>
              <a:ea typeface="ADLaM Display" panose="020F0502020204030204" pitchFamily="2" charset="0"/>
              <a:cs typeface="ADLaM Display" panose="020F0502020204030204" pitchFamily="2" charset="0"/>
            </a:endParaRPr>
          </a:p>
        </p:txBody>
      </p:sp>
      <p:sp>
        <p:nvSpPr>
          <p:cNvPr id="146" name="Google Shape;146;p23">
            <a:extLst>
              <a:ext uri="{FF2B5EF4-FFF2-40B4-BE49-F238E27FC236}">
                <a16:creationId xmlns:a16="http://schemas.microsoft.com/office/drawing/2014/main" id="{66482518-9FB7-04EC-8A89-44221E8AB902}"/>
              </a:ext>
            </a:extLst>
          </p:cNvPr>
          <p:cNvSpPr txBox="1">
            <a:spLocks noGrp="1"/>
          </p:cNvSpPr>
          <p:nvPr>
            <p:ph type="body" idx="1"/>
          </p:nvPr>
        </p:nvSpPr>
        <p:spPr>
          <a:xfrm>
            <a:off x="2231136" y="2104643"/>
            <a:ext cx="7729728" cy="310198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endParaRPr sz="3800" dirty="0"/>
          </a:p>
        </p:txBody>
      </p:sp>
      <p:pic>
        <p:nvPicPr>
          <p:cNvPr id="3" name="Picture 2" descr="A person sitting at a table writing on a paper&#10;&#10;AI-generated content may be incorrect.">
            <a:extLst>
              <a:ext uri="{FF2B5EF4-FFF2-40B4-BE49-F238E27FC236}">
                <a16:creationId xmlns:a16="http://schemas.microsoft.com/office/drawing/2014/main" id="{0E21893F-8BAD-12BD-0E75-289A8C00567C}"/>
              </a:ext>
            </a:extLst>
          </p:cNvPr>
          <p:cNvPicPr>
            <a:picLocks noChangeAspect="1"/>
          </p:cNvPicPr>
          <p:nvPr/>
        </p:nvPicPr>
        <p:blipFill>
          <a:blip r:embed="rId3"/>
          <a:stretch>
            <a:fillRect/>
          </a:stretch>
        </p:blipFill>
        <p:spPr>
          <a:xfrm>
            <a:off x="1770568" y="1797768"/>
            <a:ext cx="8449649" cy="4752928"/>
          </a:xfrm>
          <a:prstGeom prst="rect">
            <a:avLst/>
          </a:prstGeom>
        </p:spPr>
      </p:pic>
    </p:spTree>
    <p:extLst>
      <p:ext uri="{BB962C8B-B14F-4D97-AF65-F5344CB8AC3E}">
        <p14:creationId xmlns:p14="http://schemas.microsoft.com/office/powerpoint/2010/main" val="113513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36"/>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25" name="Google Shape;225;p36"/>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dirty="0"/>
              <a:t>END OF CHAPTER 5</a:t>
            </a:r>
            <a:endParaRPr dirty="0"/>
          </a:p>
        </p:txBody>
      </p:sp>
      <p:pic>
        <p:nvPicPr>
          <p:cNvPr id="3" name="Picture 2" descr="A close-up of the words written in sand">
            <a:extLst>
              <a:ext uri="{FF2B5EF4-FFF2-40B4-BE49-F238E27FC236}">
                <a16:creationId xmlns:a16="http://schemas.microsoft.com/office/drawing/2014/main" id="{1D64769C-B8F1-5C40-37A6-F28055827E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91990" y="1067685"/>
            <a:ext cx="6672318" cy="44482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2231136" y="964691"/>
            <a:ext cx="7729728" cy="4467279"/>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dirty="0">
                <a:latin typeface="Footlight MT Light" panose="0204060206030A020304" pitchFamily="18" charset="0"/>
              </a:rPr>
              <a:t>“</a:t>
            </a:r>
            <a:r>
              <a:rPr lang="en-US" sz="4000" dirty="0">
                <a:latin typeface="Footlight MT Light" panose="0204060206030A020304" pitchFamily="18" charset="0"/>
              </a:rPr>
              <a:t>Effective navigation will help your visitors to understand your site structure, to find what they need, and to explore everything your website has to offer.” </a:t>
            </a:r>
            <a:endParaRPr dirty="0">
              <a:latin typeface="Footlight MT Light" panose="0204060206030A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2231136" y="523613"/>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3300"/>
              <a:buFont typeface="Gill Sans"/>
              <a:buNone/>
            </a:pPr>
            <a:r>
              <a:rPr lang="en-US" sz="3300" dirty="0"/>
              <a:t>WHAT IS NAVIGATION?</a:t>
            </a:r>
            <a:endParaRPr dirty="0"/>
          </a:p>
        </p:txBody>
      </p:sp>
      <p:sp>
        <p:nvSpPr>
          <p:cNvPr id="111" name="Google Shape;111;p17"/>
          <p:cNvSpPr txBox="1">
            <a:spLocks noGrp="1"/>
          </p:cNvSpPr>
          <p:nvPr>
            <p:ph type="body" idx="1"/>
          </p:nvPr>
        </p:nvSpPr>
        <p:spPr>
          <a:xfrm>
            <a:off x="2298870" y="2003044"/>
            <a:ext cx="7729728" cy="310198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300"/>
              <a:buNone/>
            </a:pPr>
            <a:r>
              <a:rPr lang="en-US" sz="3300" dirty="0"/>
              <a:t>Navigation is all about the links you provide to enable people to move between the different parts and pages of your website.</a:t>
            </a:r>
            <a:endParaRPr sz="3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F1E19880-BC90-CFC2-4463-DD65CE22EE52}"/>
            </a:ext>
          </a:extLst>
        </p:cNvPr>
        <p:cNvGrpSpPr/>
        <p:nvPr/>
      </p:nvGrpSpPr>
      <p:grpSpPr>
        <a:xfrm>
          <a:off x="0" y="0"/>
          <a:ext cx="0" cy="0"/>
          <a:chOff x="0" y="0"/>
          <a:chExt cx="0" cy="0"/>
        </a:xfrm>
      </p:grpSpPr>
      <p:sp>
        <p:nvSpPr>
          <p:cNvPr id="110" name="Google Shape;110;p17">
            <a:extLst>
              <a:ext uri="{FF2B5EF4-FFF2-40B4-BE49-F238E27FC236}">
                <a16:creationId xmlns:a16="http://schemas.microsoft.com/office/drawing/2014/main" id="{70660E33-8D27-B849-C272-400B88BDED90}"/>
              </a:ext>
            </a:extLst>
          </p:cNvPr>
          <p:cNvSpPr txBox="1">
            <a:spLocks noGrp="1"/>
          </p:cNvSpPr>
          <p:nvPr>
            <p:ph type="title"/>
          </p:nvPr>
        </p:nvSpPr>
        <p:spPr>
          <a:xfrm>
            <a:off x="2231136" y="523613"/>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3300"/>
              <a:buFont typeface="Gill Sans"/>
              <a:buNone/>
            </a:pPr>
            <a:r>
              <a:rPr lang="en-US" sz="3300" dirty="0"/>
              <a:t>LAYING OUT YOUR NAVIGATION</a:t>
            </a:r>
            <a:endParaRPr dirty="0"/>
          </a:p>
        </p:txBody>
      </p:sp>
      <p:sp>
        <p:nvSpPr>
          <p:cNvPr id="111" name="Google Shape;111;p17">
            <a:extLst>
              <a:ext uri="{FF2B5EF4-FFF2-40B4-BE49-F238E27FC236}">
                <a16:creationId xmlns:a16="http://schemas.microsoft.com/office/drawing/2014/main" id="{8BC7C65D-6CBF-8003-DCC2-39A68EC2720A}"/>
              </a:ext>
            </a:extLst>
          </p:cNvPr>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3300"/>
              <a:buChar char="•"/>
            </a:pPr>
            <a:endParaRPr lang="en-US" sz="3300" dirty="0"/>
          </a:p>
          <a:p>
            <a:pPr marL="228600" lvl="0" indent="-228600" algn="l" rtl="0">
              <a:lnSpc>
                <a:spcPct val="100000"/>
              </a:lnSpc>
              <a:spcBef>
                <a:spcPts val="0"/>
              </a:spcBef>
              <a:spcAft>
                <a:spcPts val="0"/>
              </a:spcAft>
              <a:buSzPts val="3300"/>
              <a:buChar char="•"/>
            </a:pPr>
            <a:endParaRPr sz="3300" dirty="0"/>
          </a:p>
        </p:txBody>
      </p:sp>
      <p:sp>
        <p:nvSpPr>
          <p:cNvPr id="2" name="Google Shape;111;p17">
            <a:extLst>
              <a:ext uri="{FF2B5EF4-FFF2-40B4-BE49-F238E27FC236}">
                <a16:creationId xmlns:a16="http://schemas.microsoft.com/office/drawing/2014/main" id="{D21CEC60-582E-1AF0-AE2E-60B7B7D661A7}"/>
              </a:ext>
            </a:extLst>
          </p:cNvPr>
          <p:cNvSpPr txBox="1">
            <a:spLocks/>
          </p:cNvSpPr>
          <p:nvPr/>
        </p:nvSpPr>
        <p:spPr>
          <a:xfrm>
            <a:off x="2053336" y="2146977"/>
            <a:ext cx="7729728" cy="310198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2pPr>
            <a:lvl3pPr marL="1371600" marR="0" lvl="2"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3pPr>
            <a:lvl4pPr marL="1828800" marR="0" lvl="3"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4pPr>
            <a:lvl5pPr marL="2286000" marR="0" lvl="4"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5pPr>
            <a:lvl6pPr marL="2743200" marR="0" lvl="5"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9pPr>
          </a:lstStyle>
          <a:p>
            <a:pPr marL="0" indent="0" algn="ctr">
              <a:spcBef>
                <a:spcPts val="0"/>
              </a:spcBef>
              <a:buSzPts val="3300"/>
              <a:buNone/>
            </a:pPr>
            <a:r>
              <a:rPr lang="en-US" sz="3300" dirty="0"/>
              <a:t>You might think that every website looks different, but if you look closely, you’ll see that there’s often a lot of overlap in where navigation options are placed on websites.</a:t>
            </a:r>
          </a:p>
          <a:p>
            <a:pPr marL="228600" indent="-228600">
              <a:spcBef>
                <a:spcPts val="0"/>
              </a:spcBef>
              <a:buSzPts val="3300"/>
            </a:pPr>
            <a:endParaRPr lang="en-US" sz="3300" dirty="0"/>
          </a:p>
        </p:txBody>
      </p:sp>
    </p:spTree>
    <p:extLst>
      <p:ext uri="{BB962C8B-B14F-4D97-AF65-F5344CB8AC3E}">
        <p14:creationId xmlns:p14="http://schemas.microsoft.com/office/powerpoint/2010/main" val="379529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65F329DA-16EC-7884-8A1D-1B6850FEEFCE}"/>
            </a:ext>
          </a:extLst>
        </p:cNvPr>
        <p:cNvGrpSpPr/>
        <p:nvPr/>
      </p:nvGrpSpPr>
      <p:grpSpPr>
        <a:xfrm>
          <a:off x="0" y="0"/>
          <a:ext cx="0" cy="0"/>
          <a:chOff x="0" y="0"/>
          <a:chExt cx="0" cy="0"/>
        </a:xfrm>
      </p:grpSpPr>
      <p:sp>
        <p:nvSpPr>
          <p:cNvPr id="110" name="Google Shape;110;p17">
            <a:extLst>
              <a:ext uri="{FF2B5EF4-FFF2-40B4-BE49-F238E27FC236}">
                <a16:creationId xmlns:a16="http://schemas.microsoft.com/office/drawing/2014/main" id="{F0F8BBDF-4A5D-4E4D-4E3C-C71C08EC2197}"/>
              </a:ext>
            </a:extLst>
          </p:cNvPr>
          <p:cNvSpPr txBox="1">
            <a:spLocks noGrp="1"/>
          </p:cNvSpPr>
          <p:nvPr>
            <p:ph type="title"/>
          </p:nvPr>
        </p:nvSpPr>
        <p:spPr>
          <a:xfrm>
            <a:off x="2290403" y="523613"/>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3300"/>
              <a:buFont typeface="Gill Sans"/>
              <a:buNone/>
            </a:pPr>
            <a:r>
              <a:rPr lang="en-US" sz="3300" dirty="0"/>
              <a:t>GROUPING THE OPTIONS</a:t>
            </a:r>
            <a:endParaRPr dirty="0"/>
          </a:p>
        </p:txBody>
      </p:sp>
      <p:sp>
        <p:nvSpPr>
          <p:cNvPr id="111" name="Google Shape;111;p17">
            <a:extLst>
              <a:ext uri="{FF2B5EF4-FFF2-40B4-BE49-F238E27FC236}">
                <a16:creationId xmlns:a16="http://schemas.microsoft.com/office/drawing/2014/main" id="{DEAC7E98-37B6-A728-6070-D659BE9B600E}"/>
              </a:ext>
            </a:extLst>
          </p:cNvPr>
          <p:cNvSpPr txBox="1">
            <a:spLocks noGrp="1"/>
          </p:cNvSpPr>
          <p:nvPr>
            <p:ph type="body" idx="1"/>
          </p:nvPr>
        </p:nvSpPr>
        <p:spPr>
          <a:xfrm>
            <a:off x="2290403" y="1878008"/>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3300"/>
              <a:buChar char="•"/>
            </a:pPr>
            <a:endParaRPr lang="en-US" sz="3300" dirty="0"/>
          </a:p>
          <a:p>
            <a:pPr marL="0" lvl="0" indent="0" algn="ctr" rtl="0">
              <a:lnSpc>
                <a:spcPct val="100000"/>
              </a:lnSpc>
              <a:spcBef>
                <a:spcPts val="0"/>
              </a:spcBef>
              <a:spcAft>
                <a:spcPts val="0"/>
              </a:spcAft>
              <a:buSzPts val="3300"/>
              <a:buNone/>
            </a:pPr>
            <a:r>
              <a:rPr lang="en-US" sz="3300" dirty="0"/>
              <a:t>Some people say that you should be able to get anywhere on the site within three clicks. Arranging links in easily understood groups helps to achieve that. </a:t>
            </a:r>
            <a:endParaRPr sz="3300" dirty="0"/>
          </a:p>
        </p:txBody>
      </p:sp>
    </p:spTree>
    <p:extLst>
      <p:ext uri="{BB962C8B-B14F-4D97-AF65-F5344CB8AC3E}">
        <p14:creationId xmlns:p14="http://schemas.microsoft.com/office/powerpoint/2010/main" val="2170228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35C14167-536B-E87F-C285-EB284C4D255B}"/>
            </a:ext>
          </a:extLst>
        </p:cNvPr>
        <p:cNvGrpSpPr/>
        <p:nvPr/>
      </p:nvGrpSpPr>
      <p:grpSpPr>
        <a:xfrm>
          <a:off x="0" y="0"/>
          <a:ext cx="0" cy="0"/>
          <a:chOff x="0" y="0"/>
          <a:chExt cx="0" cy="0"/>
        </a:xfrm>
      </p:grpSpPr>
      <p:sp>
        <p:nvSpPr>
          <p:cNvPr id="110" name="Google Shape;110;p17">
            <a:extLst>
              <a:ext uri="{FF2B5EF4-FFF2-40B4-BE49-F238E27FC236}">
                <a16:creationId xmlns:a16="http://schemas.microsoft.com/office/drawing/2014/main" id="{0E99E5D7-DC65-D1F7-6BB2-37EF83026A86}"/>
              </a:ext>
            </a:extLst>
          </p:cNvPr>
          <p:cNvSpPr txBox="1">
            <a:spLocks noGrp="1"/>
          </p:cNvSpPr>
          <p:nvPr>
            <p:ph type="title"/>
          </p:nvPr>
        </p:nvSpPr>
        <p:spPr>
          <a:xfrm>
            <a:off x="2764537" y="573092"/>
            <a:ext cx="2417064" cy="4209254"/>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l" rtl="0">
              <a:lnSpc>
                <a:spcPct val="90000"/>
              </a:lnSpc>
              <a:spcBef>
                <a:spcPts val="0"/>
              </a:spcBef>
              <a:spcAft>
                <a:spcPts val="0"/>
              </a:spcAft>
              <a:buClr>
                <a:srgbClr val="262626"/>
              </a:buClr>
              <a:buSzPts val="3300"/>
              <a:buFont typeface="Gill Sans"/>
              <a:buNone/>
            </a:pPr>
            <a:r>
              <a:rPr lang="en-US" sz="2200" b="1" dirty="0"/>
              <a:t>Before grouping</a:t>
            </a:r>
            <a:br>
              <a:rPr lang="en-US" sz="2200" b="1" dirty="0"/>
            </a:br>
            <a:br>
              <a:rPr lang="en-US" sz="2200" dirty="0"/>
            </a:br>
            <a:r>
              <a:rPr lang="en-US" sz="2200" dirty="0"/>
              <a:t>Books</a:t>
            </a:r>
            <a:br>
              <a:rPr lang="en-US" sz="2200" dirty="0"/>
            </a:br>
            <a:r>
              <a:rPr lang="en-US" sz="2200" dirty="0"/>
              <a:t>CDS</a:t>
            </a:r>
            <a:br>
              <a:rPr lang="en-US" sz="2200" dirty="0"/>
            </a:br>
            <a:r>
              <a:rPr lang="en-US" sz="2200" dirty="0"/>
              <a:t>Posters</a:t>
            </a:r>
            <a:br>
              <a:rPr lang="en-US" sz="2200" dirty="0"/>
            </a:br>
            <a:r>
              <a:rPr lang="en-US" sz="2200" dirty="0"/>
              <a:t>Wallpapers</a:t>
            </a:r>
            <a:br>
              <a:rPr lang="en-US" sz="2200" dirty="0"/>
            </a:br>
            <a:r>
              <a:rPr lang="en-US" sz="2200" dirty="0"/>
              <a:t>MP3’s</a:t>
            </a:r>
            <a:br>
              <a:rPr lang="en-US" sz="2200" dirty="0"/>
            </a:br>
            <a:r>
              <a:rPr lang="en-US" sz="2200" dirty="0"/>
              <a:t>Who we are</a:t>
            </a:r>
            <a:br>
              <a:rPr lang="en-US" sz="2200" dirty="0"/>
            </a:br>
            <a:r>
              <a:rPr lang="en-US" sz="2200" dirty="0"/>
              <a:t>Team Photos</a:t>
            </a:r>
            <a:br>
              <a:rPr lang="en-US" sz="2200" dirty="0"/>
            </a:br>
            <a:r>
              <a:rPr lang="en-US" sz="2200" dirty="0"/>
              <a:t>Visiting Us</a:t>
            </a:r>
            <a:br>
              <a:rPr lang="en-US" sz="2200" dirty="0"/>
            </a:br>
            <a:r>
              <a:rPr lang="en-US" sz="2200" dirty="0"/>
              <a:t>Contact us</a:t>
            </a:r>
            <a:br>
              <a:rPr lang="en-US" sz="3300" dirty="0"/>
            </a:br>
            <a:endParaRPr dirty="0"/>
          </a:p>
        </p:txBody>
      </p:sp>
      <p:sp>
        <p:nvSpPr>
          <p:cNvPr id="4" name="Google Shape;110;p17">
            <a:extLst>
              <a:ext uri="{FF2B5EF4-FFF2-40B4-BE49-F238E27FC236}">
                <a16:creationId xmlns:a16="http://schemas.microsoft.com/office/drawing/2014/main" id="{B3EC9124-AC45-5FA6-B7D1-7474F0E600C7}"/>
              </a:ext>
            </a:extLst>
          </p:cNvPr>
          <p:cNvSpPr txBox="1">
            <a:spLocks/>
          </p:cNvSpPr>
          <p:nvPr/>
        </p:nvSpPr>
        <p:spPr>
          <a:xfrm>
            <a:off x="5954267" y="565946"/>
            <a:ext cx="3562265" cy="4209254"/>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262626"/>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300"/>
            </a:pPr>
            <a:r>
              <a:rPr lang="en-US" sz="2200" b="1" dirty="0"/>
              <a:t>After grouping</a:t>
            </a:r>
            <a:br>
              <a:rPr lang="en-US" sz="2200" b="1" dirty="0"/>
            </a:br>
            <a:br>
              <a:rPr lang="en-US" sz="2200" dirty="0"/>
            </a:br>
            <a:r>
              <a:rPr lang="en-US" sz="1600" b="1" dirty="0">
                <a:latin typeface="+mj-lt"/>
              </a:rPr>
              <a:t>Shop</a:t>
            </a:r>
          </a:p>
          <a:p>
            <a:pPr algn="l">
              <a:buSzPts val="3300"/>
            </a:pPr>
            <a:r>
              <a:rPr lang="en-US" sz="1600" dirty="0">
                <a:latin typeface="+mj-lt"/>
              </a:rPr>
              <a:t>    Books</a:t>
            </a:r>
            <a:br>
              <a:rPr lang="en-US" sz="1600" dirty="0">
                <a:latin typeface="+mj-lt"/>
              </a:rPr>
            </a:br>
            <a:r>
              <a:rPr lang="en-US" sz="1600" dirty="0">
                <a:latin typeface="+mj-lt"/>
              </a:rPr>
              <a:t>    CDS</a:t>
            </a:r>
            <a:br>
              <a:rPr lang="en-US" sz="1600" dirty="0">
                <a:latin typeface="+mj-lt"/>
              </a:rPr>
            </a:br>
            <a:r>
              <a:rPr lang="en-US" sz="1600" dirty="0">
                <a:latin typeface="+mj-lt"/>
              </a:rPr>
              <a:t>    Posters</a:t>
            </a:r>
          </a:p>
          <a:p>
            <a:pPr algn="l">
              <a:buSzPts val="3300"/>
            </a:pPr>
            <a:br>
              <a:rPr lang="en-US" sz="1600" dirty="0">
                <a:latin typeface="+mj-lt"/>
              </a:rPr>
            </a:br>
            <a:r>
              <a:rPr lang="en-US" sz="1600" b="1" dirty="0">
                <a:latin typeface="+mj-lt"/>
              </a:rPr>
              <a:t>Free downloads</a:t>
            </a:r>
          </a:p>
          <a:p>
            <a:pPr lvl="2">
              <a:buSzPts val="3300"/>
            </a:pPr>
            <a:r>
              <a:rPr lang="en-US" sz="1600" dirty="0">
                <a:latin typeface="+mj-lt"/>
              </a:rPr>
              <a:t>    Wallpapers</a:t>
            </a:r>
            <a:br>
              <a:rPr lang="en-US" sz="1600" dirty="0">
                <a:latin typeface="+mj-lt"/>
              </a:rPr>
            </a:br>
            <a:r>
              <a:rPr lang="en-US" sz="1600" dirty="0">
                <a:latin typeface="+mj-lt"/>
              </a:rPr>
              <a:t>    MP3’s</a:t>
            </a:r>
          </a:p>
          <a:p>
            <a:pPr lvl="2">
              <a:buSzPts val="3300"/>
            </a:pPr>
            <a:endParaRPr lang="en-US" sz="1600" dirty="0">
              <a:latin typeface="+mj-lt"/>
            </a:endParaRPr>
          </a:p>
          <a:p>
            <a:pPr lvl="2">
              <a:buSzPts val="3300"/>
            </a:pPr>
            <a:r>
              <a:rPr lang="en-US" sz="1600" b="1" dirty="0">
                <a:latin typeface="+mj-lt"/>
              </a:rPr>
              <a:t>About Us</a:t>
            </a:r>
            <a:br>
              <a:rPr lang="en-US" sz="1600" dirty="0">
                <a:latin typeface="+mj-lt"/>
              </a:rPr>
            </a:br>
            <a:r>
              <a:rPr lang="en-US" sz="1600" dirty="0">
                <a:latin typeface="+mj-lt"/>
              </a:rPr>
              <a:t>    Who we are</a:t>
            </a:r>
            <a:br>
              <a:rPr lang="en-US" sz="1600" dirty="0">
                <a:latin typeface="+mj-lt"/>
              </a:rPr>
            </a:br>
            <a:r>
              <a:rPr lang="en-US" sz="1600" dirty="0">
                <a:latin typeface="+mj-lt"/>
              </a:rPr>
              <a:t>    Team Photos</a:t>
            </a:r>
            <a:br>
              <a:rPr lang="en-US" sz="1600" dirty="0">
                <a:latin typeface="+mj-lt"/>
              </a:rPr>
            </a:br>
            <a:r>
              <a:rPr lang="en-US" sz="1600" dirty="0">
                <a:latin typeface="+mj-lt"/>
              </a:rPr>
              <a:t>    Visiting Us</a:t>
            </a:r>
            <a:br>
              <a:rPr lang="en-US" sz="1600" dirty="0">
                <a:latin typeface="+mj-lt"/>
              </a:rPr>
            </a:br>
            <a:r>
              <a:rPr lang="en-US" sz="1600" dirty="0">
                <a:latin typeface="+mj-lt"/>
              </a:rPr>
              <a:t>    Contact us</a:t>
            </a:r>
            <a:br>
              <a:rPr lang="en-US" sz="1600" dirty="0">
                <a:latin typeface="+mj-lt"/>
              </a:rPr>
            </a:br>
            <a:endParaRPr lang="en-US" sz="1600" dirty="0">
              <a:latin typeface="+mj-lt"/>
            </a:endParaRPr>
          </a:p>
        </p:txBody>
      </p:sp>
    </p:spTree>
    <p:extLst>
      <p:ext uri="{BB962C8B-B14F-4D97-AF65-F5344CB8AC3E}">
        <p14:creationId xmlns:p14="http://schemas.microsoft.com/office/powerpoint/2010/main" val="412223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2231136" y="626025"/>
            <a:ext cx="7729728" cy="4619679"/>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000"/>
              <a:buFont typeface="Gill Sans"/>
              <a:buNone/>
            </a:pPr>
            <a:r>
              <a:rPr lang="en-US" sz="4000" dirty="0"/>
              <a:t>Have you seen a </a:t>
            </a:r>
            <a:br>
              <a:rPr lang="en-US" sz="4000" dirty="0"/>
            </a:br>
            <a:r>
              <a:rPr lang="en-US" sz="4000" dirty="0"/>
              <a:t>dropdown menu?</a:t>
            </a:r>
            <a:br>
              <a:rPr lang="en-US" sz="4000" dirty="0"/>
            </a:br>
            <a:br>
              <a:rPr lang="en-US" sz="4000" dirty="0"/>
            </a:br>
            <a:r>
              <a:rPr lang="en-US" sz="2400" dirty="0"/>
              <a:t>Dropdown navigation enables people to get to many more webpages in a single click, without clogging the screen up with too many links.</a:t>
            </a:r>
            <a:endParaRP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2231136" y="3550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4000" dirty="0"/>
              <a:t>USING ICONS</a:t>
            </a:r>
            <a:endParaRPr sz="4000" dirty="0"/>
          </a:p>
        </p:txBody>
      </p:sp>
      <p:sp>
        <p:nvSpPr>
          <p:cNvPr id="122" name="Google Shape;122;p1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85750" indent="-285750" algn="ctr">
              <a:spcBef>
                <a:spcPts val="0"/>
              </a:spcBef>
              <a:buSzPts val="3500"/>
            </a:pPr>
            <a:endParaRPr lang="en-US" dirty="0"/>
          </a:p>
          <a:p>
            <a:pPr marL="0" lvl="0" indent="0" algn="ctr" rtl="0">
              <a:lnSpc>
                <a:spcPct val="100000"/>
              </a:lnSpc>
              <a:spcBef>
                <a:spcPts val="0"/>
              </a:spcBef>
              <a:spcAft>
                <a:spcPts val="0"/>
              </a:spcAft>
              <a:buSzPts val="3500"/>
              <a:buNone/>
            </a:pPr>
            <a:endParaRPr dirty="0"/>
          </a:p>
        </p:txBody>
      </p:sp>
      <p:sp>
        <p:nvSpPr>
          <p:cNvPr id="2" name="Google Shape;122;p19">
            <a:extLst>
              <a:ext uri="{FF2B5EF4-FFF2-40B4-BE49-F238E27FC236}">
                <a16:creationId xmlns:a16="http://schemas.microsoft.com/office/drawing/2014/main" id="{5AD53BD6-D7E0-FFE5-EBE5-DAD8FDE06E92}"/>
              </a:ext>
            </a:extLst>
          </p:cNvPr>
          <p:cNvSpPr txBox="1">
            <a:spLocks/>
          </p:cNvSpPr>
          <p:nvPr/>
        </p:nvSpPr>
        <p:spPr>
          <a:xfrm>
            <a:off x="2315802" y="2104644"/>
            <a:ext cx="7729728" cy="310198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2pPr>
            <a:lvl3pPr marL="1371600" marR="0" lvl="2"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3pPr>
            <a:lvl4pPr marL="1828800" marR="0" lvl="3"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4pPr>
            <a:lvl5pPr marL="2286000" marR="0" lvl="4"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Gill Sans"/>
                <a:ea typeface="Gill Sans"/>
                <a:cs typeface="Gill Sans"/>
                <a:sym typeface="Gill Sans"/>
              </a:defRPr>
            </a:lvl5pPr>
            <a:lvl6pPr marL="2743200" marR="0" lvl="5"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dk1"/>
                </a:solidFill>
                <a:latin typeface="Gill Sans"/>
                <a:ea typeface="Gill Sans"/>
                <a:cs typeface="Gill Sans"/>
                <a:sym typeface="Gill Sans"/>
              </a:defRPr>
            </a:lvl9pPr>
          </a:lstStyle>
          <a:p>
            <a:pPr marL="285750" indent="-285750" algn="ctr">
              <a:spcBef>
                <a:spcPts val="0"/>
              </a:spcBef>
              <a:buSzPts val="3500"/>
            </a:pPr>
            <a:r>
              <a:rPr lang="en-US" sz="2400" dirty="0"/>
              <a:t>Icons make it easy for people to see where they should click. There are a lot of symbols websites use like these…</a:t>
            </a:r>
          </a:p>
          <a:p>
            <a:pPr marL="0" indent="0" algn="ctr">
              <a:spcBef>
                <a:spcPts val="0"/>
              </a:spcBef>
              <a:buSzPts val="3500"/>
              <a:buFont typeface="Arial"/>
              <a:buNone/>
            </a:pPr>
            <a:endParaRPr lang="en-US" dirty="0"/>
          </a:p>
        </p:txBody>
      </p:sp>
      <p:pic>
        <p:nvPicPr>
          <p:cNvPr id="4" name="Picture 3" descr="3D emoticons against yellow background">
            <a:extLst>
              <a:ext uri="{FF2B5EF4-FFF2-40B4-BE49-F238E27FC236}">
                <a16:creationId xmlns:a16="http://schemas.microsoft.com/office/drawing/2014/main" id="{C62F42FE-38ED-DFC2-5788-3E48FAEE4EF3}"/>
              </a:ext>
            </a:extLst>
          </p:cNvPr>
          <p:cNvPicPr>
            <a:picLocks noChangeAspect="1"/>
          </p:cNvPicPr>
          <p:nvPr/>
        </p:nvPicPr>
        <p:blipFill>
          <a:blip r:embed="rId3"/>
          <a:stretch>
            <a:fillRect/>
          </a:stretch>
        </p:blipFill>
        <p:spPr>
          <a:xfrm>
            <a:off x="6471390" y="3335338"/>
            <a:ext cx="2633282" cy="1480932"/>
          </a:xfrm>
          <a:prstGeom prst="rect">
            <a:avLst/>
          </a:prstGeom>
        </p:spPr>
      </p:pic>
      <p:pic>
        <p:nvPicPr>
          <p:cNvPr id="6" name="Picture 5" descr="Fragile packaging symbols on the cardboard box">
            <a:extLst>
              <a:ext uri="{FF2B5EF4-FFF2-40B4-BE49-F238E27FC236}">
                <a16:creationId xmlns:a16="http://schemas.microsoft.com/office/drawing/2014/main" id="{8F14663F-DC0B-FE2C-3C1D-1D25FCDEFF1E}"/>
              </a:ext>
            </a:extLst>
          </p:cNvPr>
          <p:cNvPicPr>
            <a:picLocks noChangeAspect="1"/>
          </p:cNvPicPr>
          <p:nvPr/>
        </p:nvPicPr>
        <p:blipFill>
          <a:blip r:embed="rId4"/>
          <a:stretch>
            <a:fillRect/>
          </a:stretch>
        </p:blipFill>
        <p:spPr>
          <a:xfrm>
            <a:off x="4045557" y="5088500"/>
            <a:ext cx="2203944" cy="1469295"/>
          </a:xfrm>
          <a:prstGeom prst="rect">
            <a:avLst/>
          </a:prstGeom>
        </p:spPr>
      </p:pic>
      <p:pic>
        <p:nvPicPr>
          <p:cNvPr id="8" name="Picture 7" descr="Big yellow arrow opposite small white arrows">
            <a:extLst>
              <a:ext uri="{FF2B5EF4-FFF2-40B4-BE49-F238E27FC236}">
                <a16:creationId xmlns:a16="http://schemas.microsoft.com/office/drawing/2014/main" id="{14194728-0176-634A-E3B2-963A39A41937}"/>
              </a:ext>
            </a:extLst>
          </p:cNvPr>
          <p:cNvPicPr>
            <a:picLocks noChangeAspect="1"/>
          </p:cNvPicPr>
          <p:nvPr/>
        </p:nvPicPr>
        <p:blipFill>
          <a:blip r:embed="rId5"/>
          <a:stretch>
            <a:fillRect/>
          </a:stretch>
        </p:blipFill>
        <p:spPr>
          <a:xfrm>
            <a:off x="524907" y="3298454"/>
            <a:ext cx="3262310" cy="2174873"/>
          </a:xfrm>
          <a:prstGeom prst="rect">
            <a:avLst/>
          </a:prstGeom>
        </p:spPr>
      </p:pic>
      <p:pic>
        <p:nvPicPr>
          <p:cNvPr id="10" name="Picture 9" descr="Recycling arrows chat icon">
            <a:extLst>
              <a:ext uri="{FF2B5EF4-FFF2-40B4-BE49-F238E27FC236}">
                <a16:creationId xmlns:a16="http://schemas.microsoft.com/office/drawing/2014/main" id="{2777C6E6-9EAA-A88E-8E12-6BC6C7755363}"/>
              </a:ext>
            </a:extLst>
          </p:cNvPr>
          <p:cNvPicPr>
            <a:picLocks noChangeAspect="1"/>
          </p:cNvPicPr>
          <p:nvPr/>
        </p:nvPicPr>
        <p:blipFill>
          <a:blip r:embed="rId6"/>
          <a:stretch>
            <a:fillRect/>
          </a:stretch>
        </p:blipFill>
        <p:spPr>
          <a:xfrm>
            <a:off x="9379975" y="4904963"/>
            <a:ext cx="2456450" cy="153528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4000" dirty="0"/>
              <a:t>THE ROLE OF THE HOMEPAGE</a:t>
            </a:r>
            <a:endParaRPr sz="4000" dirty="0"/>
          </a:p>
        </p:txBody>
      </p:sp>
      <p:sp>
        <p:nvSpPr>
          <p:cNvPr id="146" name="Google Shape;146;p2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r>
              <a:rPr lang="en-US" sz="3800" dirty="0"/>
              <a:t>The homepage has a special role to play in your site’s navigation. As the page that people see when they type in your domain name, it’s the official first page of your website.</a:t>
            </a:r>
            <a:endParaRPr sz="3800" dirty="0"/>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24524</TotalTime>
  <Words>420</Words>
  <Application>Microsoft Office PowerPoint</Application>
  <PresentationFormat>Widescreen</PresentationFormat>
  <Paragraphs>33</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ADLaM Display</vt:lpstr>
      <vt:lpstr>Gill Sans</vt:lpstr>
      <vt:lpstr>Footlight MT Light</vt:lpstr>
      <vt:lpstr>Parcel</vt:lpstr>
      <vt:lpstr>Parcel</vt:lpstr>
      <vt:lpstr>WEB DESIGN</vt:lpstr>
      <vt:lpstr>“Effective navigation will help your visitors to understand your site structure, to find what they need, and to explore everything your website has to offer.” </vt:lpstr>
      <vt:lpstr>WHAT IS NAVIGATION?</vt:lpstr>
      <vt:lpstr>LAYING OUT YOUR NAVIGATION</vt:lpstr>
      <vt:lpstr>GROUPING THE OPTIONS</vt:lpstr>
      <vt:lpstr>Before grouping  Books CDS Posters Wallpapers MP3’s Who we are Team Photos Visiting Us Contact us </vt:lpstr>
      <vt:lpstr>Have you seen a  dropdown menu?  Dropdown navigation enables people to get to many more webpages in a single click, without clogging the screen up with too many links.</vt:lpstr>
      <vt:lpstr>USING ICONS</vt:lpstr>
      <vt:lpstr>THE ROLE OF THE HOMEPAGE</vt:lpstr>
      <vt:lpstr>ENCOURAGING EXPLORATION</vt:lpstr>
      <vt:lpstr>ADDING A SEARCH ENGINE</vt:lpstr>
      <vt:lpstr>ASSIGNMENT </vt:lpstr>
      <vt:lpstr>SAMPLE </vt:lpstr>
      <vt:lpstr>END OF CHAPTER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Wendy Todoric</dc:creator>
  <cp:lastModifiedBy>Wendy Todoric</cp:lastModifiedBy>
  <cp:revision>19</cp:revision>
  <dcterms:modified xsi:type="dcterms:W3CDTF">2025-03-06T14:43:27Z</dcterms:modified>
</cp:coreProperties>
</file>